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86" r:id="rId3"/>
    <p:sldId id="263" r:id="rId4"/>
    <p:sldId id="290" r:id="rId5"/>
    <p:sldId id="278" r:id="rId6"/>
    <p:sldId id="291" r:id="rId7"/>
    <p:sldId id="279" r:id="rId8"/>
    <p:sldId id="288" r:id="rId9"/>
    <p:sldId id="280" r:id="rId10"/>
    <p:sldId id="282" r:id="rId11"/>
    <p:sldId id="281" r:id="rId12"/>
    <p:sldId id="283" r:id="rId13"/>
    <p:sldId id="284" r:id="rId14"/>
    <p:sldId id="285" r:id="rId15"/>
  </p:sldIdLst>
  <p:sldSz cx="9144000" cy="6858000" type="screen4x3"/>
  <p:notesSz cx="6858000" cy="9144000"/>
  <p:custDataLst>
    <p:tags r:id="rId17"/>
  </p:custDataLst>
  <p:defaultTextStyle>
    <a:defPPr>
      <a:defRPr lang="nl-NL"/>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bruiker" initials="G"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04" autoAdjust="0"/>
  </p:normalViewPr>
  <p:slideViewPr>
    <p:cSldViewPr>
      <p:cViewPr varScale="1">
        <p:scale>
          <a:sx n="61" d="100"/>
          <a:sy n="61"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jnen, JAM (Johan)" userId="26a08f2c-01df-42fd-8b2e-f6be77dec936" providerId="ADAL" clId="{8079AECC-900B-41FF-A6CF-685E32140B1D}"/>
    <pc:docChg chg="modSld">
      <pc:chgData name="Bijnen, JAM (Johan)" userId="26a08f2c-01df-42fd-8b2e-f6be77dec936" providerId="ADAL" clId="{8079AECC-900B-41FF-A6CF-685E32140B1D}" dt="2021-01-04T12:33:27.147" v="0" actId="6549"/>
      <pc:docMkLst>
        <pc:docMk/>
      </pc:docMkLst>
      <pc:sldChg chg="modSp mod">
        <pc:chgData name="Bijnen, JAM (Johan)" userId="26a08f2c-01df-42fd-8b2e-f6be77dec936" providerId="ADAL" clId="{8079AECC-900B-41FF-A6CF-685E32140B1D}" dt="2021-01-04T12:33:27.147" v="0" actId="6549"/>
        <pc:sldMkLst>
          <pc:docMk/>
          <pc:sldMk cId="698618593" sldId="279"/>
        </pc:sldMkLst>
        <pc:spChg chg="mod">
          <ac:chgData name="Bijnen, JAM (Johan)" userId="26a08f2c-01df-42fd-8b2e-f6be77dec936" providerId="ADAL" clId="{8079AECC-900B-41FF-A6CF-685E32140B1D}" dt="2021-01-04T12:33:27.147" v="0" actId="6549"/>
          <ac:spMkLst>
            <pc:docMk/>
            <pc:sldMk cId="698618593" sldId="279"/>
            <ac:spMk id="921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8447D9-1B54-40C6-A626-EE583A9694C8}" type="datetimeFigureOut">
              <a:rPr lang="nl-NL" smtClean="0"/>
              <a:pPr/>
              <a:t>4-1-2021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7476B-34A9-4A05-B615-F8A3390B1E62}" type="slidenum">
              <a:rPr lang="nl-NL" smtClean="0"/>
              <a:pPr/>
              <a:t>‹nr.›</a:t>
            </a:fld>
            <a:endParaRPr lang="nl-NL"/>
          </a:p>
        </p:txBody>
      </p:sp>
    </p:spTree>
    <p:extLst>
      <p:ext uri="{BB962C8B-B14F-4D97-AF65-F5344CB8AC3E}">
        <p14:creationId xmlns:p14="http://schemas.microsoft.com/office/powerpoint/2010/main" val="1915434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CC188DC8-AE8C-403A-9446-E9834F0700D9}" type="slidenum">
              <a:rPr lang="nl-NL" altLang="nl-NL"/>
              <a:pPr/>
              <a:t>‹nr.›</a:t>
            </a:fld>
            <a:endParaRPr lang="nl-NL" altLang="nl-NL"/>
          </a:p>
        </p:txBody>
      </p:sp>
    </p:spTree>
    <p:extLst>
      <p:ext uri="{BB962C8B-B14F-4D97-AF65-F5344CB8AC3E}">
        <p14:creationId xmlns:p14="http://schemas.microsoft.com/office/powerpoint/2010/main" val="197772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81231135-5117-4D2A-BD54-C73712401B81}" type="slidenum">
              <a:rPr lang="nl-NL" altLang="nl-NL"/>
              <a:pPr/>
              <a:t>‹nr.›</a:t>
            </a:fld>
            <a:endParaRPr lang="nl-NL" altLang="nl-NL"/>
          </a:p>
        </p:txBody>
      </p:sp>
    </p:spTree>
    <p:extLst>
      <p:ext uri="{BB962C8B-B14F-4D97-AF65-F5344CB8AC3E}">
        <p14:creationId xmlns:p14="http://schemas.microsoft.com/office/powerpoint/2010/main" val="362178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609600"/>
            <a:ext cx="1943100" cy="54864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85800" y="609600"/>
            <a:ext cx="5676900" cy="54864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3ACB65FA-E8AE-45EB-913F-93634F7BBD69}" type="slidenum">
              <a:rPr lang="nl-NL" altLang="nl-NL"/>
              <a:pPr/>
              <a:t>‹nr.›</a:t>
            </a:fld>
            <a:endParaRPr lang="nl-NL" altLang="nl-NL"/>
          </a:p>
        </p:txBody>
      </p:sp>
    </p:spTree>
    <p:extLst>
      <p:ext uri="{BB962C8B-B14F-4D97-AF65-F5344CB8AC3E}">
        <p14:creationId xmlns:p14="http://schemas.microsoft.com/office/powerpoint/2010/main" val="189084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89B58E4B-C20C-4EA8-BA1C-83B07C3F4A19}" type="slidenum">
              <a:rPr lang="nl-NL" altLang="nl-NL"/>
              <a:pPr/>
              <a:t>‹nr.›</a:t>
            </a:fld>
            <a:endParaRPr lang="nl-NL" altLang="nl-NL"/>
          </a:p>
        </p:txBody>
      </p:sp>
    </p:spTree>
    <p:extLst>
      <p:ext uri="{BB962C8B-B14F-4D97-AF65-F5344CB8AC3E}">
        <p14:creationId xmlns:p14="http://schemas.microsoft.com/office/powerpoint/2010/main" val="32092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297E8FE0-D6F9-4493-A32D-F0034C05221C}" type="slidenum">
              <a:rPr lang="nl-NL" altLang="nl-NL"/>
              <a:pPr/>
              <a:t>‹nr.›</a:t>
            </a:fld>
            <a:endParaRPr lang="nl-NL" altLang="nl-NL"/>
          </a:p>
        </p:txBody>
      </p:sp>
    </p:spTree>
    <p:extLst>
      <p:ext uri="{BB962C8B-B14F-4D97-AF65-F5344CB8AC3E}">
        <p14:creationId xmlns:p14="http://schemas.microsoft.com/office/powerpoint/2010/main" val="2978477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85800" y="1981200"/>
            <a:ext cx="3810000" cy="411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981200"/>
            <a:ext cx="3810000" cy="411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2D708003-A9B6-40C9-A8FD-B9F4F9FA574E}" type="slidenum">
              <a:rPr lang="nl-NL" altLang="nl-NL"/>
              <a:pPr/>
              <a:t>‹nr.›</a:t>
            </a:fld>
            <a:endParaRPr lang="nl-NL" altLang="nl-NL"/>
          </a:p>
        </p:txBody>
      </p:sp>
    </p:spTree>
    <p:extLst>
      <p:ext uri="{BB962C8B-B14F-4D97-AF65-F5344CB8AC3E}">
        <p14:creationId xmlns:p14="http://schemas.microsoft.com/office/powerpoint/2010/main" val="69134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a:t>Klik om de stijl te bewerken</a:t>
            </a:r>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endParaRPr lang="nl-NL" altLang="nl-NL"/>
          </a:p>
        </p:txBody>
      </p:sp>
      <p:sp>
        <p:nvSpPr>
          <p:cNvPr id="8" name="Tijdelijke aanduiding voor voettekst 7"/>
          <p:cNvSpPr>
            <a:spLocks noGrp="1"/>
          </p:cNvSpPr>
          <p:nvPr>
            <p:ph type="ftr" sz="quarter" idx="11"/>
          </p:nvPr>
        </p:nvSpPr>
        <p:spPr/>
        <p:txBody>
          <a:bodyPr/>
          <a:lstStyle>
            <a:lvl1pPr>
              <a:defRPr/>
            </a:lvl1pPr>
          </a:lstStyle>
          <a:p>
            <a:endParaRPr lang="nl-NL" altLang="nl-NL"/>
          </a:p>
        </p:txBody>
      </p:sp>
      <p:sp>
        <p:nvSpPr>
          <p:cNvPr id="9" name="Tijdelijke aanduiding voor dianummer 8"/>
          <p:cNvSpPr>
            <a:spLocks noGrp="1"/>
          </p:cNvSpPr>
          <p:nvPr>
            <p:ph type="sldNum" sz="quarter" idx="12"/>
          </p:nvPr>
        </p:nvSpPr>
        <p:spPr/>
        <p:txBody>
          <a:bodyPr/>
          <a:lstStyle>
            <a:lvl1pPr>
              <a:defRPr/>
            </a:lvl1pPr>
          </a:lstStyle>
          <a:p>
            <a:fld id="{A53D16F2-E874-4662-9D64-A2ACC0225C56}" type="slidenum">
              <a:rPr lang="nl-NL" altLang="nl-NL"/>
              <a:pPr/>
              <a:t>‹nr.›</a:t>
            </a:fld>
            <a:endParaRPr lang="nl-NL" altLang="nl-NL"/>
          </a:p>
        </p:txBody>
      </p:sp>
    </p:spTree>
    <p:extLst>
      <p:ext uri="{BB962C8B-B14F-4D97-AF65-F5344CB8AC3E}">
        <p14:creationId xmlns:p14="http://schemas.microsoft.com/office/powerpoint/2010/main" val="407572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endParaRPr lang="nl-NL" altLang="nl-NL"/>
          </a:p>
        </p:txBody>
      </p:sp>
      <p:sp>
        <p:nvSpPr>
          <p:cNvPr id="4" name="Tijdelijke aanduiding voor voettekst 3"/>
          <p:cNvSpPr>
            <a:spLocks noGrp="1"/>
          </p:cNvSpPr>
          <p:nvPr>
            <p:ph type="ftr" sz="quarter" idx="11"/>
          </p:nvPr>
        </p:nvSpPr>
        <p:spPr/>
        <p:txBody>
          <a:bodyPr/>
          <a:lstStyle>
            <a:lvl1pPr>
              <a:defRPr/>
            </a:lvl1pPr>
          </a:lstStyle>
          <a:p>
            <a:endParaRPr lang="nl-NL" altLang="nl-NL"/>
          </a:p>
        </p:txBody>
      </p:sp>
      <p:sp>
        <p:nvSpPr>
          <p:cNvPr id="5" name="Tijdelijke aanduiding voor dianummer 4"/>
          <p:cNvSpPr>
            <a:spLocks noGrp="1"/>
          </p:cNvSpPr>
          <p:nvPr>
            <p:ph type="sldNum" sz="quarter" idx="12"/>
          </p:nvPr>
        </p:nvSpPr>
        <p:spPr/>
        <p:txBody>
          <a:bodyPr/>
          <a:lstStyle>
            <a:lvl1pPr>
              <a:defRPr/>
            </a:lvl1pPr>
          </a:lstStyle>
          <a:p>
            <a:fld id="{83586805-C6AB-4678-8F60-53C9F9AB04B0}" type="slidenum">
              <a:rPr lang="nl-NL" altLang="nl-NL"/>
              <a:pPr/>
              <a:t>‹nr.›</a:t>
            </a:fld>
            <a:endParaRPr lang="nl-NL" altLang="nl-NL"/>
          </a:p>
        </p:txBody>
      </p:sp>
    </p:spTree>
    <p:extLst>
      <p:ext uri="{BB962C8B-B14F-4D97-AF65-F5344CB8AC3E}">
        <p14:creationId xmlns:p14="http://schemas.microsoft.com/office/powerpoint/2010/main" val="382590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nl-NL"/>
          </a:p>
        </p:txBody>
      </p:sp>
      <p:sp>
        <p:nvSpPr>
          <p:cNvPr id="3" name="Tijdelijke aanduiding voor voettekst 2"/>
          <p:cNvSpPr>
            <a:spLocks noGrp="1"/>
          </p:cNvSpPr>
          <p:nvPr>
            <p:ph type="ftr" sz="quarter" idx="11"/>
          </p:nvPr>
        </p:nvSpPr>
        <p:spPr/>
        <p:txBody>
          <a:bodyPr/>
          <a:lstStyle>
            <a:lvl1pPr>
              <a:defRPr/>
            </a:lvl1pPr>
          </a:lstStyle>
          <a:p>
            <a:endParaRPr lang="nl-NL" altLang="nl-NL"/>
          </a:p>
        </p:txBody>
      </p:sp>
      <p:sp>
        <p:nvSpPr>
          <p:cNvPr id="4" name="Tijdelijke aanduiding voor dianummer 3"/>
          <p:cNvSpPr>
            <a:spLocks noGrp="1"/>
          </p:cNvSpPr>
          <p:nvPr>
            <p:ph type="sldNum" sz="quarter" idx="12"/>
          </p:nvPr>
        </p:nvSpPr>
        <p:spPr/>
        <p:txBody>
          <a:bodyPr/>
          <a:lstStyle>
            <a:lvl1pPr>
              <a:defRPr/>
            </a:lvl1pPr>
          </a:lstStyle>
          <a:p>
            <a:fld id="{8D082753-ABA5-44EF-9778-57A811F2A22B}" type="slidenum">
              <a:rPr lang="nl-NL" altLang="nl-NL"/>
              <a:pPr/>
              <a:t>‹nr.›</a:t>
            </a:fld>
            <a:endParaRPr lang="nl-NL" altLang="nl-NL"/>
          </a:p>
        </p:txBody>
      </p:sp>
    </p:spTree>
    <p:extLst>
      <p:ext uri="{BB962C8B-B14F-4D97-AF65-F5344CB8AC3E}">
        <p14:creationId xmlns:p14="http://schemas.microsoft.com/office/powerpoint/2010/main" val="154781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BF93E051-7123-483F-B32F-66DDE8CA96B9}" type="slidenum">
              <a:rPr lang="nl-NL" altLang="nl-NL"/>
              <a:pPr/>
              <a:t>‹nr.›</a:t>
            </a:fld>
            <a:endParaRPr lang="nl-NL" altLang="nl-NL"/>
          </a:p>
        </p:txBody>
      </p:sp>
    </p:spTree>
    <p:extLst>
      <p:ext uri="{BB962C8B-B14F-4D97-AF65-F5344CB8AC3E}">
        <p14:creationId xmlns:p14="http://schemas.microsoft.com/office/powerpoint/2010/main" val="749654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1EE19FB6-C3D8-484E-9C82-C3506FEF8772}" type="slidenum">
              <a:rPr lang="nl-NL" altLang="nl-NL"/>
              <a:pPr/>
              <a:t>‹nr.›</a:t>
            </a:fld>
            <a:endParaRPr lang="nl-NL" altLang="nl-NL"/>
          </a:p>
        </p:txBody>
      </p:sp>
    </p:spTree>
    <p:extLst>
      <p:ext uri="{BB962C8B-B14F-4D97-AF65-F5344CB8AC3E}">
        <p14:creationId xmlns:p14="http://schemas.microsoft.com/office/powerpoint/2010/main" val="1674647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van de modeltitel te bewerken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l-NL" altLang="nl-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l-NL" altLang="nl-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07D2A3D-276C-4B02-A438-F44BAFFBAE32}"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hyperlink" Target="https://www.rijksoverheid.nl/onderwerpen/minimumloon/bedragen-minimumloon/bedragen-minimumloon-2021" TargetMode="Externa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4"/>
          <p:cNvSpPr>
            <a:spLocks noGrp="1"/>
          </p:cNvSpPr>
          <p:nvPr>
            <p:ph type="title"/>
          </p:nvPr>
        </p:nvSpPr>
        <p:spPr>
          <a:xfrm>
            <a:off x="468313" y="260350"/>
            <a:ext cx="8004175" cy="1143000"/>
          </a:xfrm>
        </p:spPr>
        <p:txBody>
          <a:bodyPr/>
          <a:lstStyle/>
          <a:p>
            <a:pPr eaLnBrk="1" hangingPunct="1"/>
            <a:r>
              <a:rPr lang="nl-NL" altLang="nl-NL" sz="4000" dirty="0">
                <a:solidFill>
                  <a:srgbClr val="54BDF2"/>
                </a:solidFill>
                <a:latin typeface="Arial" panose="020B0604020202020204" pitchFamily="34" charset="0"/>
                <a:cs typeface="Arial" panose="020B0604020202020204" pitchFamily="34" charset="0"/>
              </a:rPr>
              <a:t>§5.1 Aan de slag!</a:t>
            </a:r>
          </a:p>
        </p:txBody>
      </p:sp>
      <p:sp>
        <p:nvSpPr>
          <p:cNvPr id="13314" name="Tijdelijke aanduiding voor inhoud 8"/>
          <p:cNvSpPr>
            <a:spLocks noGrp="1"/>
          </p:cNvSpPr>
          <p:nvPr>
            <p:ph idx="1"/>
          </p:nvPr>
        </p:nvSpPr>
        <p:spPr>
          <a:xfrm>
            <a:off x="827088" y="2060575"/>
            <a:ext cx="7991475" cy="3562350"/>
          </a:xfrm>
        </p:spPr>
        <p:txBody>
          <a:bodyPr/>
          <a:lstStyle/>
          <a:p>
            <a:pPr marL="0" indent="-514350" eaLnBrk="1" hangingPunct="1">
              <a:buClr>
                <a:srgbClr val="92D050"/>
              </a:buClr>
              <a:buFont typeface="Arial" panose="020B0604020202020204" pitchFamily="34" charset="0"/>
              <a:buNone/>
            </a:pPr>
            <a:r>
              <a:rPr lang="nl-NL" altLang="nl-NL" dirty="0">
                <a:latin typeface="Arial" panose="020B0604020202020204" pitchFamily="34" charset="0"/>
                <a:cs typeface="Arial" panose="020B0604020202020204" pitchFamily="34" charset="0"/>
              </a:rPr>
              <a:t>In deze </a:t>
            </a:r>
            <a:r>
              <a:rPr lang="nl-NL" altLang="nl-NL" dirty="0" err="1">
                <a:latin typeface="Arial" panose="020B0604020202020204" pitchFamily="34" charset="0"/>
                <a:cs typeface="Arial" panose="020B0604020202020204" pitchFamily="34" charset="0"/>
              </a:rPr>
              <a:t>PowerPoint-presentatie</a:t>
            </a:r>
            <a:r>
              <a:rPr lang="nl-NL" altLang="nl-NL" dirty="0">
                <a:latin typeface="Arial" panose="020B0604020202020204" pitchFamily="34" charset="0"/>
                <a:cs typeface="Arial" panose="020B0604020202020204" pitchFamily="34" charset="0"/>
              </a:rPr>
              <a:t> leer je:</a:t>
            </a:r>
          </a:p>
          <a:p>
            <a:r>
              <a:rPr lang="nl-NL" dirty="0">
                <a:latin typeface="Arial" panose="020B0604020202020204" pitchFamily="34" charset="0"/>
                <a:cs typeface="Arial" panose="020B0604020202020204" pitchFamily="34" charset="0"/>
              </a:rPr>
              <a:t>hoe een arbeidsovereenkomst tot stand komt</a:t>
            </a:r>
          </a:p>
          <a:p>
            <a:r>
              <a:rPr lang="nl-NL" dirty="0">
                <a:latin typeface="Arial" panose="020B0604020202020204" pitchFamily="34" charset="0"/>
                <a:cs typeface="Arial" panose="020B0604020202020204" pitchFamily="34" charset="0"/>
              </a:rPr>
              <a:t>welke dienstverbanden er mogelijk zijn</a:t>
            </a:r>
          </a:p>
          <a:p>
            <a:r>
              <a:rPr lang="nl-NL" dirty="0">
                <a:latin typeface="Arial" panose="020B0604020202020204" pitchFamily="34" charset="0"/>
                <a:cs typeface="Arial" panose="020B0604020202020204" pitchFamily="34" charset="0"/>
              </a:rPr>
              <a:t>wat de wet regelt om de werknemer te beschermen</a:t>
            </a:r>
            <a:endParaRPr lang="nl-NL" altLang="nl-NL" dirty="0">
              <a:latin typeface="Arial" panose="020B0604020202020204" pitchFamily="34" charset="0"/>
              <a:cs typeface="Arial" panose="020B0604020202020204" pitchFamily="34" charset="0"/>
            </a:endParaRPr>
          </a:p>
        </p:txBody>
      </p:sp>
      <p:sp>
        <p:nvSpPr>
          <p:cNvPr id="13316"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nl-NL" altLang="nl-NL" sz="1000" dirty="0">
                <a:solidFill>
                  <a:srgbClr val="898989"/>
                </a:solidFill>
                <a:cs typeface="Arial" panose="020B0604020202020204" pitchFamily="34" charset="0"/>
              </a:rPr>
              <a:t>© Noordhoff Uitgevers 2015</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313898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61974" y="1181767"/>
            <a:ext cx="8135938" cy="4494465"/>
          </a:xfrm>
        </p:spPr>
        <p:txBody>
          <a:bodyPr/>
          <a:lstStyle/>
          <a:p>
            <a:pPr algn="l"/>
            <a:r>
              <a:rPr lang="nl-NL" sz="2800" dirty="0">
                <a:latin typeface="Arial" panose="020B0604020202020204" pitchFamily="34" charset="0"/>
                <a:cs typeface="Arial" panose="020B0604020202020204" pitchFamily="34" charset="0"/>
              </a:rPr>
              <a:t>Als een werkgever personeel wil ontslaan, moet hij toestemming hebben van het UWV of van de rechter. </a:t>
            </a:r>
          </a:p>
          <a:p>
            <a:pPr algn="l"/>
            <a:r>
              <a:rPr lang="nl-NL" sz="2800" dirty="0">
                <a:latin typeface="Arial" panose="020B0604020202020204" pitchFamily="34" charset="0"/>
                <a:cs typeface="Arial" panose="020B0604020202020204" pitchFamily="34" charset="0"/>
              </a:rPr>
              <a:t>Het ontslagen personeel moet hij een vergoeding betalen als ze twee jaar of langer in dienst geweest zijn.</a:t>
            </a:r>
          </a:p>
          <a:p>
            <a:pPr algn="l"/>
            <a:r>
              <a:rPr lang="nl-NL" sz="2800" dirty="0">
                <a:latin typeface="Arial" panose="020B0604020202020204" pitchFamily="34" charset="0"/>
                <a:cs typeface="Arial" panose="020B0604020202020204" pitchFamily="34" charset="0"/>
              </a:rPr>
              <a:t>In ernstige gevallen mag de werkgever je </a:t>
            </a:r>
            <a:r>
              <a:rPr lang="nl-NL" sz="2800" i="1" dirty="0">
                <a:latin typeface="Arial" panose="020B0604020202020204" pitchFamily="34" charset="0"/>
                <a:cs typeface="Arial" panose="020B0604020202020204" pitchFamily="34" charset="0"/>
              </a:rPr>
              <a:t>op staande voet ontslaan</a:t>
            </a:r>
            <a:r>
              <a:rPr lang="nl-NL" sz="2800" dirty="0">
                <a:latin typeface="Arial" panose="020B0604020202020204" pitchFamily="34" charset="0"/>
                <a:cs typeface="Arial" panose="020B0604020202020204" pitchFamily="34" charset="0"/>
              </a:rPr>
              <a:t>. Het ontslag gaat dan meteen in.</a:t>
            </a:r>
          </a:p>
          <a:p>
            <a:pPr algn="l"/>
            <a:r>
              <a:rPr lang="nl-NL" sz="2800" dirty="0">
                <a:latin typeface="Arial" panose="020B0604020202020204" pitchFamily="34" charset="0"/>
                <a:cs typeface="Arial" panose="020B0604020202020204" pitchFamily="34" charset="0"/>
              </a:rPr>
              <a:t>Bedenk twee voorbeelden van situaties waarin er sprake kan zijn van ontslag op staande voet.</a:t>
            </a:r>
          </a:p>
          <a:p>
            <a:pPr algn="l"/>
            <a:endParaRPr lang="nl-NL" sz="2800" dirty="0">
              <a:latin typeface="Arial" panose="020B0604020202020204" pitchFamily="34" charset="0"/>
              <a:cs typeface="Arial" panose="020B0604020202020204" pitchFamily="34" charset="0"/>
            </a:endParaRP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Ontslag</a:t>
            </a:r>
          </a:p>
        </p:txBody>
      </p:sp>
    </p:spTree>
    <p:custDataLst>
      <p:tags r:id="rId1"/>
    </p:custDataLst>
    <p:extLst>
      <p:ext uri="{BB962C8B-B14F-4D97-AF65-F5344CB8AC3E}">
        <p14:creationId xmlns:p14="http://schemas.microsoft.com/office/powerpoint/2010/main" val="1038882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84200" y="1861884"/>
            <a:ext cx="8135938" cy="4494465"/>
          </a:xfrm>
        </p:spPr>
        <p:txBody>
          <a:bodyPr/>
          <a:lstStyle/>
          <a:p>
            <a:pPr algn="l"/>
            <a:r>
              <a:rPr lang="nl-NL" sz="2800" dirty="0">
                <a:latin typeface="Arial" panose="020B0604020202020204" pitchFamily="34" charset="0"/>
                <a:cs typeface="Arial" panose="020B0604020202020204" pitchFamily="34" charset="0"/>
              </a:rPr>
              <a:t>Bij een nieuwe baan spreek je een </a:t>
            </a:r>
            <a:r>
              <a:rPr lang="nl-NL" sz="2800" i="1" dirty="0">
                <a:latin typeface="Arial" panose="020B0604020202020204" pitchFamily="34" charset="0"/>
                <a:cs typeface="Arial" panose="020B0604020202020204" pitchFamily="34" charset="0"/>
              </a:rPr>
              <a:t>proeftijd </a:t>
            </a:r>
            <a:r>
              <a:rPr lang="nl-NL" sz="2800" dirty="0">
                <a:latin typeface="Arial" panose="020B0604020202020204" pitchFamily="34" charset="0"/>
                <a:cs typeface="Arial" panose="020B0604020202020204" pitchFamily="34" charset="0"/>
              </a:rPr>
              <a:t>af om te kijken of het bevalt. </a:t>
            </a:r>
          </a:p>
          <a:p>
            <a:pPr algn="l"/>
            <a:r>
              <a:rPr lang="nl-NL" sz="2800" dirty="0">
                <a:latin typeface="Arial" panose="020B0604020202020204" pitchFamily="34" charset="0"/>
                <a:cs typeface="Arial" panose="020B0604020202020204" pitchFamily="34" charset="0"/>
              </a:rPr>
              <a:t>Tijdens de proeftijd mag de werknemer en/of de werkgever op ieder moment de arbeidsovereenkomst beëindigen. </a:t>
            </a:r>
          </a:p>
          <a:p>
            <a:pPr algn="l"/>
            <a:endParaRPr lang="nl-NL" sz="2800" dirty="0">
              <a:latin typeface="Arial" panose="020B0604020202020204" pitchFamily="34" charset="0"/>
              <a:cs typeface="Arial" panose="020B0604020202020204" pitchFamily="34" charset="0"/>
            </a:endParaRPr>
          </a:p>
          <a:p>
            <a:pPr algn="l"/>
            <a:r>
              <a:rPr lang="nl-NL" sz="2800" dirty="0">
                <a:latin typeface="Arial" panose="020B0604020202020204" pitchFamily="34" charset="0"/>
                <a:cs typeface="Arial" panose="020B0604020202020204" pitchFamily="34" charset="0"/>
              </a:rPr>
              <a:t>Bij tijdelijk werk van een half jaar of korter is een proeftijd niet toegestaan.</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Proeftijd</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195282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84200" y="1861884"/>
            <a:ext cx="8135938" cy="4494465"/>
          </a:xfrm>
        </p:spPr>
        <p:txBody>
          <a:bodyPr/>
          <a:lstStyle/>
          <a:p>
            <a:pPr algn="l" eaLnBrk="1" hangingPunct="1"/>
            <a:r>
              <a:rPr lang="nl-NL" altLang="nl-NL" sz="2800" i="1" dirty="0">
                <a:latin typeface="Arial" panose="020B0604020202020204" pitchFamily="34" charset="0"/>
                <a:cs typeface="Arial" panose="020B0604020202020204" pitchFamily="34" charset="0"/>
              </a:rPr>
              <a:t>Brutoloon</a:t>
            </a:r>
            <a:r>
              <a:rPr lang="nl-NL" altLang="nl-NL" sz="2800" dirty="0">
                <a:latin typeface="Arial" panose="020B0604020202020204" pitchFamily="34" charset="0"/>
                <a:cs typeface="Arial" panose="020B0604020202020204" pitchFamily="34" charset="0"/>
              </a:rPr>
              <a:t> is het loon dat je met je werkgever hebt afgesproken. Over dit loon houdt je werkgever loonbelasting en sociale premies in. Die draagt je werkgever af aan de overheid.</a:t>
            </a:r>
          </a:p>
          <a:p>
            <a:pPr algn="l" eaLnBrk="1" hangingPunct="1"/>
            <a:endParaRPr lang="nl-NL" altLang="nl-NL" sz="2800" dirty="0">
              <a:latin typeface="Arial" panose="020B0604020202020204" pitchFamily="34" charset="0"/>
              <a:cs typeface="Arial" panose="020B0604020202020204" pitchFamily="34" charset="0"/>
            </a:endParaRPr>
          </a:p>
          <a:p>
            <a:pPr algn="l" eaLnBrk="1" hangingPunct="1"/>
            <a:r>
              <a:rPr lang="nl-NL" altLang="nl-NL" sz="2800" dirty="0">
                <a:latin typeface="Arial" panose="020B0604020202020204" pitchFamily="34" charset="0"/>
                <a:cs typeface="Arial" panose="020B0604020202020204" pitchFamily="34" charset="0"/>
              </a:rPr>
              <a:t>Wat er daarna overblijft is het </a:t>
            </a:r>
            <a:r>
              <a:rPr lang="nl-NL" altLang="nl-NL" sz="2800" i="1" dirty="0">
                <a:latin typeface="Arial" panose="020B0604020202020204" pitchFamily="34" charset="0"/>
                <a:cs typeface="Arial" panose="020B0604020202020204" pitchFamily="34" charset="0"/>
              </a:rPr>
              <a:t>nettoloon</a:t>
            </a:r>
            <a:r>
              <a:rPr lang="nl-NL" altLang="nl-NL" sz="2800" dirty="0">
                <a:latin typeface="Arial" panose="020B0604020202020204" pitchFamily="34" charset="0"/>
                <a:cs typeface="Arial" panose="020B0604020202020204" pitchFamily="34" charset="0"/>
              </a:rPr>
              <a:t>. </a:t>
            </a:r>
          </a:p>
          <a:p>
            <a:pPr algn="l" eaLnBrk="1" hangingPunct="1"/>
            <a:r>
              <a:rPr lang="nl-NL" altLang="nl-NL" sz="2800" dirty="0">
                <a:latin typeface="Arial" panose="020B0604020202020204" pitchFamily="34" charset="0"/>
                <a:cs typeface="Arial" panose="020B0604020202020204" pitchFamily="34" charset="0"/>
              </a:rPr>
              <a:t>Het nettoloon is het loon dat je uiteindelijk uitbetaald krijgt.</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Loon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513999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61974" y="1181767"/>
            <a:ext cx="8135938" cy="4494465"/>
          </a:xfrm>
        </p:spPr>
        <p:txBody>
          <a:bodyPr/>
          <a:lstStyle/>
          <a:p>
            <a:pPr algn="l"/>
            <a:r>
              <a:rPr lang="nl-NL" sz="2800" dirty="0">
                <a:latin typeface="Arial" panose="020B0604020202020204" pitchFamily="34" charset="0"/>
                <a:cs typeface="Arial" panose="020B0604020202020204" pitchFamily="34" charset="0"/>
              </a:rPr>
              <a:t>Er zijn wetten die werknemers beschermen.</a:t>
            </a:r>
          </a:p>
          <a:p>
            <a:pPr marL="457200" indent="-457200" algn="l">
              <a:buFont typeface="Arial" panose="020B0604020202020204" pitchFamily="34" charset="0"/>
              <a:buChar char="•"/>
            </a:pPr>
            <a:r>
              <a:rPr lang="nl-NL" sz="2800" dirty="0">
                <a:latin typeface="Arial" panose="020B0604020202020204" pitchFamily="34" charset="0"/>
                <a:cs typeface="Arial" panose="020B0604020202020204" pitchFamily="34" charset="0"/>
              </a:rPr>
              <a:t>In de </a:t>
            </a:r>
            <a:r>
              <a:rPr lang="nl-NL" sz="2800" i="1" dirty="0">
                <a:latin typeface="Arial" panose="020B0604020202020204" pitchFamily="34" charset="0"/>
                <a:cs typeface="Arial" panose="020B0604020202020204" pitchFamily="34" charset="0"/>
              </a:rPr>
              <a:t>Arbowet </a:t>
            </a:r>
            <a:r>
              <a:rPr lang="nl-NL" sz="2800" dirty="0">
                <a:latin typeface="Arial" panose="020B0604020202020204" pitchFamily="34" charset="0"/>
                <a:cs typeface="Arial" panose="020B0604020202020204" pitchFamily="34" charset="0"/>
              </a:rPr>
              <a:t>staan regels voor veilige en gezonde arbeidsomstandigheden. Arbo is een afkorting van </a:t>
            </a:r>
            <a:r>
              <a:rPr lang="nl-NL" sz="2800" i="1" dirty="0">
                <a:latin typeface="Arial" panose="020B0604020202020204" pitchFamily="34" charset="0"/>
                <a:cs typeface="Arial" panose="020B0604020202020204" pitchFamily="34" charset="0"/>
              </a:rPr>
              <a:t>arbeidsomstandigheden</a:t>
            </a:r>
            <a:r>
              <a:rPr lang="nl-NL" sz="2800" dirty="0">
                <a:latin typeface="Arial" panose="020B0604020202020204" pitchFamily="34" charset="0"/>
                <a:cs typeface="Arial" panose="020B0604020202020204" pitchFamily="34" charset="0"/>
              </a:rPr>
              <a:t>.</a:t>
            </a:r>
          </a:p>
          <a:p>
            <a:pPr marL="457200" indent="-457200" algn="l">
              <a:buFont typeface="Arial" panose="020B0604020202020204" pitchFamily="34" charset="0"/>
              <a:buChar char="•"/>
            </a:pPr>
            <a:r>
              <a:rPr lang="nl-NL" sz="2800" dirty="0">
                <a:latin typeface="Arial" panose="020B0604020202020204" pitchFamily="34" charset="0"/>
                <a:cs typeface="Arial" panose="020B0604020202020204" pitchFamily="34" charset="0"/>
              </a:rPr>
              <a:t>De </a:t>
            </a:r>
            <a:r>
              <a:rPr lang="nl-NL" sz="2800" i="1" dirty="0">
                <a:latin typeface="Arial" panose="020B0604020202020204" pitchFamily="34" charset="0"/>
                <a:cs typeface="Arial" panose="020B0604020202020204" pitchFamily="34" charset="0"/>
              </a:rPr>
              <a:t>Arbeidstijdenwet </a:t>
            </a:r>
            <a:r>
              <a:rPr lang="nl-NL" sz="2800" dirty="0">
                <a:latin typeface="Arial" panose="020B0604020202020204" pitchFamily="34" charset="0"/>
                <a:cs typeface="Arial" panose="020B0604020202020204" pitchFamily="34" charset="0"/>
              </a:rPr>
              <a:t>geeft regels voor werk- en rusttijden. Voor jongeren gelden aparte regels, afhankelijk van hun leeftijd.</a:t>
            </a:r>
          </a:p>
          <a:p>
            <a:pPr algn="l"/>
            <a:r>
              <a:rPr lang="nl-NL" sz="2800" dirty="0">
                <a:latin typeface="Arial" panose="020B0604020202020204" pitchFamily="34" charset="0"/>
                <a:cs typeface="Arial" panose="020B0604020202020204" pitchFamily="34" charset="0"/>
              </a:rPr>
              <a:t>De </a:t>
            </a:r>
            <a:r>
              <a:rPr lang="nl-NL" sz="2800" i="1" dirty="0">
                <a:latin typeface="Arial" panose="020B0604020202020204" pitchFamily="34" charset="0"/>
                <a:cs typeface="Arial" panose="020B0604020202020204" pitchFamily="34" charset="0"/>
              </a:rPr>
              <a:t>Inspectie SZW </a:t>
            </a:r>
            <a:r>
              <a:rPr lang="nl-NL" sz="2800" dirty="0">
                <a:latin typeface="Arial" panose="020B0604020202020204" pitchFamily="34" charset="0"/>
                <a:cs typeface="Arial" panose="020B0604020202020204" pitchFamily="34" charset="0"/>
              </a:rPr>
              <a:t>(wordt soms </a:t>
            </a:r>
            <a:r>
              <a:rPr lang="nl-NL" sz="2800" i="1" dirty="0">
                <a:latin typeface="Arial" panose="020B0604020202020204" pitchFamily="34" charset="0"/>
                <a:cs typeface="Arial" panose="020B0604020202020204" pitchFamily="34" charset="0"/>
              </a:rPr>
              <a:t>Arbeidsinspectie </a:t>
            </a:r>
            <a:r>
              <a:rPr lang="nl-NL" sz="2800" dirty="0">
                <a:latin typeface="Arial" panose="020B0604020202020204" pitchFamily="34" charset="0"/>
                <a:cs typeface="Arial" panose="020B0604020202020204" pitchFamily="34" charset="0"/>
              </a:rPr>
              <a:t>genoemd) controleert of werkgevers en werknemers zich aan deze wetten houden.</a:t>
            </a:r>
            <a:endParaRPr lang="nl-NL" altLang="nl-NL" sz="2800" dirty="0">
              <a:latin typeface="Arial" panose="020B0604020202020204" pitchFamily="34" charset="0"/>
              <a:cs typeface="Arial" panose="020B0604020202020204" pitchFamily="34" charset="0"/>
            </a:endParaRPr>
          </a:p>
          <a:p>
            <a:pPr algn="l"/>
            <a:endParaRPr lang="nl-NL" sz="2800" dirty="0">
              <a:latin typeface="Arial" panose="020B0604020202020204" pitchFamily="34" charset="0"/>
              <a:cs typeface="Arial" panose="020B0604020202020204" pitchFamily="34" charset="0"/>
            </a:endParaRP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Wetten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84241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76506" y="1082800"/>
            <a:ext cx="8135938" cy="4494465"/>
          </a:xfrm>
        </p:spPr>
        <p:txBody>
          <a:bodyPr/>
          <a:lstStyle/>
          <a:p>
            <a:pPr algn="l"/>
            <a:r>
              <a:rPr lang="nl-NL" sz="2800" dirty="0">
                <a:latin typeface="Arial" panose="020B0604020202020204" pitchFamily="34" charset="0"/>
                <a:cs typeface="Arial" panose="020B0604020202020204" pitchFamily="34" charset="0"/>
              </a:rPr>
              <a:t>Als werknemer van 21 jaar en ouder (in het boek staat 23 jaar, maar dat is verouderd) heb je recht op het </a:t>
            </a:r>
            <a:r>
              <a:rPr lang="nl-NL" sz="2800" i="1" dirty="0">
                <a:latin typeface="Arial" panose="020B0604020202020204" pitchFamily="34" charset="0"/>
                <a:cs typeface="Arial" panose="020B0604020202020204" pitchFamily="34" charset="0"/>
              </a:rPr>
              <a:t>wettelijk minimumloon</a:t>
            </a:r>
            <a:r>
              <a:rPr lang="nl-NL" sz="2800" dirty="0">
                <a:latin typeface="Arial" panose="020B0604020202020204" pitchFamily="34" charset="0"/>
                <a:cs typeface="Arial" panose="020B0604020202020204" pitchFamily="34" charset="0"/>
              </a:rPr>
              <a:t>. Dat is het bedrag dat je minstens moet verdienen met een voltijdbaan. </a:t>
            </a:r>
          </a:p>
          <a:p>
            <a:pPr algn="l"/>
            <a:r>
              <a:rPr lang="nl-NL" sz="2800" dirty="0">
                <a:latin typeface="Arial" panose="020B0604020202020204" pitchFamily="34" charset="0"/>
                <a:cs typeface="Arial" panose="020B0604020202020204" pitchFamily="34" charset="0"/>
              </a:rPr>
              <a:t>Als je jonger bent, gelden lagere bedragen. Dat heet het </a:t>
            </a:r>
            <a:r>
              <a:rPr lang="nl-NL" sz="2800" i="1" dirty="0">
                <a:latin typeface="Arial" panose="020B0604020202020204" pitchFamily="34" charset="0"/>
                <a:cs typeface="Arial" panose="020B0604020202020204" pitchFamily="34" charset="0"/>
              </a:rPr>
              <a:t>minimumjeugdloon</a:t>
            </a:r>
            <a:r>
              <a:rPr lang="nl-NL" sz="2800" dirty="0">
                <a:latin typeface="Arial" panose="020B0604020202020204" pitchFamily="34" charset="0"/>
                <a:cs typeface="Arial" panose="020B0604020202020204" pitchFamily="34" charset="0"/>
              </a:rPr>
              <a:t>. Het minimumjeugdloon stijgt als je ouder wordt.</a:t>
            </a:r>
          </a:p>
          <a:p>
            <a:pPr algn="l"/>
            <a:r>
              <a:rPr lang="nl-NL" altLang="nl-NL" sz="2800" dirty="0">
                <a:latin typeface="Arial" panose="020B0604020202020204" pitchFamily="34" charset="0"/>
                <a:cs typeface="Arial" panose="020B0604020202020204" pitchFamily="34" charset="0"/>
                <a:hlinkClick r:id="rId3"/>
              </a:rPr>
              <a:t>https://www.rijksoverheid.nl/onderwerpen/minimumloon/bedragen-minimumloon/bedragen-minimumloon-2021</a:t>
            </a:r>
            <a:endParaRPr lang="nl-NL" altLang="nl-NL" sz="2800" dirty="0">
              <a:latin typeface="Arial" panose="020B0604020202020204" pitchFamily="34" charset="0"/>
              <a:cs typeface="Arial" panose="020B0604020202020204" pitchFamily="34" charset="0"/>
            </a:endParaRPr>
          </a:p>
          <a:p>
            <a:pPr algn="l"/>
            <a:endParaRPr lang="nl-NL" altLang="nl-NL" sz="2800" dirty="0">
              <a:latin typeface="Arial" panose="020B0604020202020204" pitchFamily="34" charset="0"/>
              <a:cs typeface="Arial" panose="020B0604020202020204" pitchFamily="34" charset="0"/>
            </a:endParaRP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Wettelijk minimumloon</a:t>
            </a:r>
          </a:p>
        </p:txBody>
      </p:sp>
    </p:spTree>
    <p:custDataLst>
      <p:tags r:id="rId1"/>
    </p:custDataLst>
    <p:extLst>
      <p:ext uri="{BB962C8B-B14F-4D97-AF65-F5344CB8AC3E}">
        <p14:creationId xmlns:p14="http://schemas.microsoft.com/office/powerpoint/2010/main" val="311645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4"/>
          <p:cNvSpPr>
            <a:spLocks noGrp="1"/>
          </p:cNvSpPr>
          <p:nvPr>
            <p:ph type="title"/>
          </p:nvPr>
        </p:nvSpPr>
        <p:spPr>
          <a:xfrm>
            <a:off x="468313" y="260350"/>
            <a:ext cx="8004175" cy="1143000"/>
          </a:xfrm>
        </p:spPr>
        <p:txBody>
          <a:bodyPr/>
          <a:lstStyle/>
          <a:p>
            <a:pPr eaLnBrk="1" hangingPunct="1"/>
            <a:r>
              <a:rPr lang="nl-NL" altLang="nl-NL" sz="4000" dirty="0">
                <a:solidFill>
                  <a:srgbClr val="54BDF2"/>
                </a:solidFill>
                <a:latin typeface="Arial" panose="020B0604020202020204" pitchFamily="34" charset="0"/>
                <a:cs typeface="Arial" panose="020B0604020202020204" pitchFamily="34" charset="0"/>
              </a:rPr>
              <a:t>§5.1 Aan de slag!</a:t>
            </a:r>
          </a:p>
        </p:txBody>
      </p:sp>
      <p:sp>
        <p:nvSpPr>
          <p:cNvPr id="13316"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nl-NL" altLang="nl-NL" sz="1000" dirty="0">
                <a:solidFill>
                  <a:srgbClr val="898989"/>
                </a:solidFill>
                <a:cs typeface="Arial" panose="020B0604020202020204" pitchFamily="34" charset="0"/>
              </a:rPr>
              <a:t>© Noordhoff Uitgevers 2015</a:t>
            </a: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Pincode - 6e editie\Pincode - vmbo bb\ICT\Leerjaar 3\verkleind-beeld-Pincode-3gt\verkleind-beeld-Pincode-3gt\5 - hoofdstuk 5\808259C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0" y="152400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695959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39552" y="1112633"/>
            <a:ext cx="8308280" cy="4494465"/>
          </a:xfrm>
        </p:spPr>
        <p:txBody>
          <a:bodyPr/>
          <a:lstStyle/>
          <a:p>
            <a:pPr algn="l"/>
            <a:r>
              <a:rPr lang="nl-NL" sz="3200" dirty="0">
                <a:latin typeface="Arial" panose="020B0604020202020204" pitchFamily="34" charset="0"/>
                <a:cs typeface="Arial" panose="020B0604020202020204" pitchFamily="34" charset="0"/>
              </a:rPr>
              <a:t>Vacature</a:t>
            </a:r>
          </a:p>
          <a:p>
            <a:pPr algn="l"/>
            <a:endParaRPr lang="nl-NL" sz="3200" dirty="0">
              <a:latin typeface="Arial" panose="020B0604020202020204" pitchFamily="34" charset="0"/>
              <a:cs typeface="Arial" panose="020B0604020202020204" pitchFamily="34" charset="0"/>
            </a:endParaRPr>
          </a:p>
          <a:p>
            <a:pPr algn="l"/>
            <a:r>
              <a:rPr lang="nl-NL" sz="3200" dirty="0">
                <a:latin typeface="Arial" panose="020B0604020202020204" pitchFamily="34" charset="0"/>
                <a:cs typeface="Arial" panose="020B0604020202020204" pitchFamily="34" charset="0"/>
              </a:rPr>
              <a:t>Solliciteren (C.V. opsturen en gesprek)</a:t>
            </a:r>
          </a:p>
          <a:p>
            <a:pPr algn="l"/>
            <a:endParaRPr lang="nl-NL" sz="3200" dirty="0">
              <a:latin typeface="Arial" panose="020B0604020202020204" pitchFamily="34" charset="0"/>
              <a:cs typeface="Arial" panose="020B0604020202020204" pitchFamily="34" charset="0"/>
            </a:endParaRPr>
          </a:p>
          <a:p>
            <a:pPr algn="l"/>
            <a:r>
              <a:rPr lang="nl-NL" sz="3200" dirty="0">
                <a:latin typeface="Arial" panose="020B0604020202020204" pitchFamily="34" charset="0"/>
                <a:cs typeface="Arial" panose="020B0604020202020204" pitchFamily="34" charset="0"/>
              </a:rPr>
              <a:t>Aangenomen: arbeidsovereenkomst</a:t>
            </a:r>
          </a:p>
          <a:p>
            <a:pPr algn="l"/>
            <a:r>
              <a:rPr lang="nl-NL" sz="3200" dirty="0">
                <a:latin typeface="Arial" panose="020B0604020202020204" pitchFamily="34" charset="0"/>
                <a:cs typeface="Arial" panose="020B0604020202020204" pitchFamily="34" charset="0"/>
              </a:rPr>
              <a:t>Daarin staan de arbeidsvoorwaarden van jouw baan. Bijv. functie (wat voor werk), aantal uren per week, loon</a:t>
            </a:r>
          </a:p>
        </p:txBody>
      </p:sp>
      <p:sp>
        <p:nvSpPr>
          <p:cNvPr id="9222" name="Titel 1"/>
          <p:cNvSpPr>
            <a:spLocks/>
          </p:cNvSpPr>
          <p:nvPr/>
        </p:nvSpPr>
        <p:spPr bwMode="auto">
          <a:xfrm>
            <a:off x="457200" y="466020"/>
            <a:ext cx="8229600" cy="658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Arbeidsovereenkomst</a:t>
            </a:r>
          </a:p>
        </p:txBody>
      </p:sp>
      <p:sp>
        <p:nvSpPr>
          <p:cNvPr id="2" name="Pijl: omlaag 1">
            <a:extLst>
              <a:ext uri="{FF2B5EF4-FFF2-40B4-BE49-F238E27FC236}">
                <a16:creationId xmlns:a16="http://schemas.microsoft.com/office/drawing/2014/main" id="{8E8D52A1-D263-4EDF-9CAB-C2E3D691F873}"/>
              </a:ext>
            </a:extLst>
          </p:cNvPr>
          <p:cNvSpPr/>
          <p:nvPr/>
        </p:nvSpPr>
        <p:spPr>
          <a:xfrm>
            <a:off x="1259632" y="1771357"/>
            <a:ext cx="484632" cy="505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 omlaag 6">
            <a:extLst>
              <a:ext uri="{FF2B5EF4-FFF2-40B4-BE49-F238E27FC236}">
                <a16:creationId xmlns:a16="http://schemas.microsoft.com/office/drawing/2014/main" id="{68C93145-EB2D-410C-B4C8-CCA3BC87AA2C}"/>
              </a:ext>
            </a:extLst>
          </p:cNvPr>
          <p:cNvSpPr/>
          <p:nvPr/>
        </p:nvSpPr>
        <p:spPr>
          <a:xfrm>
            <a:off x="1259632" y="2915918"/>
            <a:ext cx="484632" cy="505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493108" y="1473868"/>
            <a:ext cx="8308280" cy="4494465"/>
          </a:xfrm>
        </p:spPr>
        <p:txBody>
          <a:bodyPr/>
          <a:lstStyle/>
          <a:p>
            <a:pPr algn="l"/>
            <a:r>
              <a:rPr lang="nl-NL" sz="3200" dirty="0">
                <a:latin typeface="Arial" panose="020B0604020202020204" pitchFamily="34" charset="0"/>
                <a:cs typeface="Arial" panose="020B0604020202020204" pitchFamily="34" charset="0"/>
              </a:rPr>
              <a:t>Een </a:t>
            </a:r>
            <a:r>
              <a:rPr lang="nl-NL" sz="3200" i="1" dirty="0">
                <a:latin typeface="Arial" panose="020B0604020202020204" pitchFamily="34" charset="0"/>
                <a:cs typeface="Arial" panose="020B0604020202020204" pitchFamily="34" charset="0"/>
              </a:rPr>
              <a:t>cao </a:t>
            </a:r>
            <a:r>
              <a:rPr lang="nl-NL" sz="3200" dirty="0">
                <a:latin typeface="Arial" panose="020B0604020202020204" pitchFamily="34" charset="0"/>
                <a:cs typeface="Arial" panose="020B0604020202020204" pitchFamily="34" charset="0"/>
              </a:rPr>
              <a:t>is een </a:t>
            </a:r>
            <a:r>
              <a:rPr lang="nl-NL" sz="3200" i="1" dirty="0">
                <a:latin typeface="Arial" panose="020B0604020202020204" pitchFamily="34" charset="0"/>
                <a:cs typeface="Arial" panose="020B0604020202020204" pitchFamily="34" charset="0"/>
              </a:rPr>
              <a:t>collectieve arbeidsovereenkomst</a:t>
            </a:r>
            <a:r>
              <a:rPr lang="nl-NL" sz="3200" dirty="0">
                <a:latin typeface="Arial" panose="020B0604020202020204" pitchFamily="34" charset="0"/>
                <a:cs typeface="Arial" panose="020B0604020202020204" pitchFamily="34" charset="0"/>
              </a:rPr>
              <a:t>. </a:t>
            </a:r>
            <a:br>
              <a:rPr lang="nl-NL" sz="3200" dirty="0">
                <a:latin typeface="Arial" panose="020B0604020202020204" pitchFamily="34" charset="0"/>
                <a:cs typeface="Arial" panose="020B0604020202020204" pitchFamily="34" charset="0"/>
              </a:rPr>
            </a:br>
            <a:r>
              <a:rPr lang="nl-NL" sz="3200" dirty="0">
                <a:latin typeface="Arial" panose="020B0604020202020204" pitchFamily="34" charset="0"/>
                <a:cs typeface="Arial" panose="020B0604020202020204" pitchFamily="34" charset="0"/>
              </a:rPr>
              <a:t>In de cao staan de arbeidsvoorwaarden die gelden voor iedereen in een bepaalde bedrijfstak.</a:t>
            </a:r>
          </a:p>
          <a:p>
            <a:pPr algn="l"/>
            <a:r>
              <a:rPr lang="nl-NL" sz="3200" dirty="0">
                <a:latin typeface="Arial" panose="020B0604020202020204" pitchFamily="34" charset="0"/>
                <a:cs typeface="Arial" panose="020B0604020202020204" pitchFamily="34" charset="0"/>
              </a:rPr>
              <a:t>Een </a:t>
            </a:r>
            <a:r>
              <a:rPr lang="nl-NL" sz="3200" i="1" dirty="0">
                <a:latin typeface="Arial" panose="020B0604020202020204" pitchFamily="34" charset="0"/>
                <a:cs typeface="Arial" panose="020B0604020202020204" pitchFamily="34" charset="0"/>
              </a:rPr>
              <a:t>bedrijfstak </a:t>
            </a:r>
            <a:r>
              <a:rPr lang="nl-NL" sz="3200" dirty="0">
                <a:latin typeface="Arial" panose="020B0604020202020204" pitchFamily="34" charset="0"/>
                <a:cs typeface="Arial" panose="020B0604020202020204" pitchFamily="34" charset="0"/>
              </a:rPr>
              <a:t>is een groep gelijksoortige bedrijven bijvoorbeeld, horeca, bouw, gezondheidszorg, metaal, onderwijs</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Cao en bedrijfstak</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653718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84200" y="1861884"/>
            <a:ext cx="8135938" cy="4494465"/>
          </a:xfrm>
        </p:spPr>
        <p:txBody>
          <a:bodyPr/>
          <a:lstStyle/>
          <a:p>
            <a:pPr algn="l"/>
            <a:r>
              <a:rPr lang="nl-NL" sz="3200" dirty="0">
                <a:latin typeface="Arial" panose="020B0604020202020204" pitchFamily="34" charset="0"/>
                <a:cs typeface="Arial" panose="020B0604020202020204" pitchFamily="34" charset="0"/>
              </a:rPr>
              <a:t>De cao-afspraken zijn gemaakt door v</a:t>
            </a:r>
            <a:r>
              <a:rPr lang="nl-NL" sz="3200" i="1" dirty="0">
                <a:latin typeface="Arial" panose="020B0604020202020204" pitchFamily="34" charset="0"/>
                <a:cs typeface="Arial" panose="020B0604020202020204" pitchFamily="34" charset="0"/>
              </a:rPr>
              <a:t>akbonden </a:t>
            </a:r>
            <a:r>
              <a:rPr lang="nl-NL" sz="3200" dirty="0">
                <a:latin typeface="Arial" panose="020B0604020202020204" pitchFamily="34" charset="0"/>
                <a:cs typeface="Arial" panose="020B0604020202020204" pitchFamily="34" charset="0"/>
              </a:rPr>
              <a:t>en organisaties van werkgevers. Een vakbond is een vereniging waar werknemers lid van kunnen zijn. </a:t>
            </a:r>
          </a:p>
          <a:p>
            <a:pPr algn="l"/>
            <a:r>
              <a:rPr lang="nl-NL" sz="3200" dirty="0">
                <a:latin typeface="Arial" panose="020B0604020202020204" pitchFamily="34" charset="0"/>
                <a:cs typeface="Arial" panose="020B0604020202020204" pitchFamily="34" charset="0"/>
              </a:rPr>
              <a:t>Vakbonden komen op voor de belangen van de werknemers.</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Cao en vakbonden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89572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84200" y="1861884"/>
            <a:ext cx="8135938" cy="4494465"/>
          </a:xfrm>
        </p:spPr>
        <p:txBody>
          <a:bodyPr/>
          <a:lstStyle/>
          <a:p>
            <a:pPr algn="l"/>
            <a:r>
              <a:rPr lang="nl-NL" sz="3200" dirty="0">
                <a:latin typeface="Arial" panose="020B0604020202020204" pitchFamily="34" charset="0"/>
                <a:cs typeface="Arial" panose="020B0604020202020204" pitchFamily="34" charset="0"/>
              </a:rPr>
              <a:t>Voltijdbaan (fulltime): je werkt de hele week.</a:t>
            </a:r>
          </a:p>
          <a:p>
            <a:pPr algn="l"/>
            <a:r>
              <a:rPr lang="nl-NL" sz="3200" dirty="0">
                <a:latin typeface="Arial" panose="020B0604020202020204" pitchFamily="34" charset="0"/>
                <a:cs typeface="Arial" panose="020B0604020202020204" pitchFamily="34" charset="0"/>
              </a:rPr>
              <a:t>Dat is per CAO verschillend: van 36 tot 40 uur per week</a:t>
            </a:r>
          </a:p>
          <a:p>
            <a:pPr algn="l"/>
            <a:r>
              <a:rPr lang="nl-NL" sz="3200" dirty="0">
                <a:latin typeface="Arial" panose="020B0604020202020204" pitchFamily="34" charset="0"/>
                <a:cs typeface="Arial" panose="020B0604020202020204" pitchFamily="34" charset="0"/>
              </a:rPr>
              <a:t>Deeltijdbaan (parttime): je werkt niet de hele week, dus minder dan die 36-40 uur</a:t>
            </a:r>
          </a:p>
          <a:p>
            <a:pPr algn="l"/>
            <a:endParaRPr lang="nl-NL" sz="3200" dirty="0">
              <a:latin typeface="Arial" panose="020B0604020202020204" pitchFamily="34" charset="0"/>
              <a:cs typeface="Arial" panose="020B0604020202020204" pitchFamily="34" charset="0"/>
            </a:endParaRP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Banen: deeltijd of voltijd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625651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75548" y="1473868"/>
            <a:ext cx="8135938" cy="4494465"/>
          </a:xfrm>
        </p:spPr>
        <p:txBody>
          <a:bodyPr/>
          <a:lstStyle/>
          <a:p>
            <a:pPr algn="l"/>
            <a:r>
              <a:rPr lang="nl-NL" sz="3200" dirty="0">
                <a:latin typeface="Arial" panose="020B0604020202020204" pitchFamily="34" charset="0"/>
                <a:cs typeface="Arial" panose="020B0604020202020204" pitchFamily="34" charset="0"/>
              </a:rPr>
              <a:t>Een </a:t>
            </a:r>
            <a:r>
              <a:rPr lang="nl-NL" sz="3200" i="1" dirty="0">
                <a:latin typeface="Arial" panose="020B0604020202020204" pitchFamily="34" charset="0"/>
                <a:cs typeface="Arial" panose="020B0604020202020204" pitchFamily="34" charset="0"/>
              </a:rPr>
              <a:t>vaste baan </a:t>
            </a:r>
            <a:r>
              <a:rPr lang="nl-NL" sz="3200" dirty="0">
                <a:latin typeface="Arial" panose="020B0604020202020204" pitchFamily="34" charset="0"/>
                <a:cs typeface="Arial" panose="020B0604020202020204" pitchFamily="34" charset="0"/>
              </a:rPr>
              <a:t>is een arbeidsovereenkomst voor onbepaalde tijd. </a:t>
            </a:r>
          </a:p>
          <a:p>
            <a:pPr algn="l"/>
            <a:r>
              <a:rPr lang="nl-NL" sz="3200" dirty="0">
                <a:latin typeface="Arial" panose="020B0604020202020204" pitchFamily="34" charset="0"/>
                <a:cs typeface="Arial" panose="020B0604020202020204" pitchFamily="34" charset="0"/>
              </a:rPr>
              <a:t>Een </a:t>
            </a:r>
            <a:r>
              <a:rPr lang="nl-NL" sz="3200" i="1" dirty="0">
                <a:latin typeface="Arial" panose="020B0604020202020204" pitchFamily="34" charset="0"/>
                <a:cs typeface="Arial" panose="020B0604020202020204" pitchFamily="34" charset="0"/>
              </a:rPr>
              <a:t>tijdelijke baan </a:t>
            </a:r>
            <a:r>
              <a:rPr lang="nl-NL" sz="3200" dirty="0">
                <a:latin typeface="Arial" panose="020B0604020202020204" pitchFamily="34" charset="0"/>
                <a:cs typeface="Arial" panose="020B0604020202020204" pitchFamily="34" charset="0"/>
              </a:rPr>
              <a:t>is een baan voor bepaalde tijd. Het contract loopt af op de afgesproken einddatum. </a:t>
            </a:r>
          </a:p>
          <a:p>
            <a:pPr algn="l"/>
            <a:endParaRPr lang="nl-NL" sz="3200" dirty="0">
              <a:latin typeface="Arial" panose="020B0604020202020204" pitchFamily="34" charset="0"/>
              <a:cs typeface="Arial" panose="020B0604020202020204" pitchFamily="34" charset="0"/>
            </a:endParaRP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Banen: vast of tijdelijk</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698618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39750" y="1383637"/>
            <a:ext cx="8135938" cy="4494465"/>
          </a:xfrm>
        </p:spPr>
        <p:txBody>
          <a:bodyPr/>
          <a:lstStyle/>
          <a:p>
            <a:pPr algn="l"/>
            <a:r>
              <a:rPr lang="nl-NL" sz="2800" i="1" dirty="0">
                <a:latin typeface="Arial" panose="020B0604020202020204" pitchFamily="34" charset="0"/>
                <a:cs typeface="Arial" panose="020B0604020202020204" pitchFamily="34" charset="0"/>
              </a:rPr>
              <a:t>Uitzendwerk </a:t>
            </a:r>
            <a:r>
              <a:rPr lang="nl-NL" sz="2800" dirty="0">
                <a:latin typeface="Arial" panose="020B0604020202020204" pitchFamily="34" charset="0"/>
                <a:cs typeface="Arial" panose="020B0604020202020204" pitchFamily="34" charset="0"/>
              </a:rPr>
              <a:t>is ook tijdelijk, je weet niet altijd voor hoelang. Bedrijven kunnen via een uitzendbureau personeel inhuren. Het uitzendbureau neemt jou in dienst en betaalt jou je loon. Het werk doe je bij het bedrijf dat jou inhuurt.</a:t>
            </a:r>
          </a:p>
          <a:p>
            <a:pPr algn="l"/>
            <a:r>
              <a:rPr lang="nl-NL" sz="2800" dirty="0">
                <a:latin typeface="Arial" panose="020B0604020202020204" pitchFamily="34" charset="0"/>
                <a:cs typeface="Arial" panose="020B0604020202020204" pitchFamily="34" charset="0"/>
              </a:rPr>
              <a:t>Met een </a:t>
            </a:r>
            <a:r>
              <a:rPr lang="nl-NL" sz="2800" i="1" dirty="0">
                <a:latin typeface="Arial" panose="020B0604020202020204" pitchFamily="34" charset="0"/>
                <a:cs typeface="Arial" panose="020B0604020202020204" pitchFamily="34" charset="0"/>
              </a:rPr>
              <a:t>oproepcontract </a:t>
            </a:r>
            <a:r>
              <a:rPr lang="nl-NL" sz="2800" dirty="0">
                <a:latin typeface="Arial" panose="020B0604020202020204" pitchFamily="34" charset="0"/>
                <a:cs typeface="Arial" panose="020B0604020202020204" pitchFamily="34" charset="0"/>
              </a:rPr>
              <a:t>werk je alleen als het bedrijf je oproept om op bepaalde tijden te komen werken.</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663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Banen: flexibele banen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374313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584200" y="1861884"/>
            <a:ext cx="8135938" cy="4494465"/>
          </a:xfrm>
        </p:spPr>
        <p:txBody>
          <a:bodyPr/>
          <a:lstStyle/>
          <a:p>
            <a:pPr algn="l"/>
            <a:r>
              <a:rPr lang="nl-NL" sz="2800" dirty="0">
                <a:latin typeface="Arial" panose="020B0604020202020204" pitchFamily="34" charset="0"/>
                <a:cs typeface="Arial" panose="020B0604020202020204" pitchFamily="34" charset="0"/>
              </a:rPr>
              <a:t>Uitzendkrachten en oproepkrachten zijn </a:t>
            </a:r>
            <a:r>
              <a:rPr lang="nl-NL" sz="2800" i="1" dirty="0">
                <a:latin typeface="Arial" panose="020B0604020202020204" pitchFamily="34" charset="0"/>
                <a:cs typeface="Arial" panose="020B0604020202020204" pitchFamily="34" charset="0"/>
              </a:rPr>
              <a:t>flexwerkers. </a:t>
            </a:r>
            <a:r>
              <a:rPr lang="nl-NL" sz="2800" dirty="0">
                <a:latin typeface="Arial" panose="020B0604020202020204" pitchFamily="34" charset="0"/>
                <a:cs typeface="Arial" panose="020B0604020202020204" pitchFamily="34" charset="0"/>
              </a:rPr>
              <a:t>Ze hebben een </a:t>
            </a:r>
            <a:r>
              <a:rPr lang="nl-NL" sz="2800" i="1" dirty="0">
                <a:latin typeface="Arial" panose="020B0604020202020204" pitchFamily="34" charset="0"/>
                <a:cs typeface="Arial" panose="020B0604020202020204" pitchFamily="34" charset="0"/>
              </a:rPr>
              <a:t>flexibele baan. </a:t>
            </a:r>
            <a:r>
              <a:rPr lang="nl-NL" sz="2800" dirty="0">
                <a:latin typeface="Arial" panose="020B0604020202020204" pitchFamily="34" charset="0"/>
                <a:cs typeface="Arial" panose="020B0604020202020204" pitchFamily="34" charset="0"/>
              </a:rPr>
              <a:t>Want ze werken alleen wanneer de werkgever ze nodig heeft. </a:t>
            </a:r>
          </a:p>
          <a:p>
            <a:pPr algn="l"/>
            <a:r>
              <a:rPr lang="nl-NL" sz="2800" dirty="0">
                <a:latin typeface="Arial" panose="020B0604020202020204" pitchFamily="34" charset="0"/>
                <a:cs typeface="Arial" panose="020B0604020202020204" pitchFamily="34" charset="0"/>
              </a:rPr>
              <a:t>Bedrijven zetten graag flexwerkers in. Als de drukte voorbij is, houdt het werk op en hoeft de werkgever geen loon meer te betalen.</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Flexwerkers</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6941120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CTM_PRESENTATION_ID" val="09000e5e80a8499b"/>
</p:tagLst>
</file>

<file path=ppt/tags/tag10.xml><?xml version="1.0" encoding="utf-8"?>
<p:tagLst xmlns:a="http://schemas.openxmlformats.org/drawingml/2006/main" xmlns:r="http://schemas.openxmlformats.org/officeDocument/2006/relationships" xmlns:p="http://schemas.openxmlformats.org/presentationml/2006/main">
  <p:tag name="DCTM_SLIDE_ID" val="09000e5e80a655b3"/>
</p:tagLst>
</file>

<file path=ppt/tags/tag11.xml><?xml version="1.0" encoding="utf-8"?>
<p:tagLst xmlns:a="http://schemas.openxmlformats.org/drawingml/2006/main" xmlns:r="http://schemas.openxmlformats.org/officeDocument/2006/relationships" xmlns:p="http://schemas.openxmlformats.org/presentationml/2006/main">
  <p:tag name="DCTM_SLIDE_ID" val="09000e5e80a655b7"/>
</p:tagLst>
</file>

<file path=ppt/tags/tag12.xml><?xml version="1.0" encoding="utf-8"?>
<p:tagLst xmlns:a="http://schemas.openxmlformats.org/drawingml/2006/main" xmlns:r="http://schemas.openxmlformats.org/officeDocument/2006/relationships" xmlns:p="http://schemas.openxmlformats.org/presentationml/2006/main">
  <p:tag name="DCTM_SLIDE_ID" val="09000e5e80a655b5"/>
</p:tagLst>
</file>

<file path=ppt/tags/tag13.xml><?xml version="1.0" encoding="utf-8"?>
<p:tagLst xmlns:a="http://schemas.openxmlformats.org/drawingml/2006/main" xmlns:r="http://schemas.openxmlformats.org/officeDocument/2006/relationships" xmlns:p="http://schemas.openxmlformats.org/presentationml/2006/main">
  <p:tag name="DCTM_SLIDE_ID" val="09000e5e80a655bb"/>
</p:tagLst>
</file>

<file path=ppt/tags/tag14.xml><?xml version="1.0" encoding="utf-8"?>
<p:tagLst xmlns:a="http://schemas.openxmlformats.org/drawingml/2006/main" xmlns:r="http://schemas.openxmlformats.org/officeDocument/2006/relationships" xmlns:p="http://schemas.openxmlformats.org/presentationml/2006/main">
  <p:tag name="DCTM_SLIDE_ID" val="09000e5e80a655bd"/>
</p:tagLst>
</file>

<file path=ppt/tags/tag15.xml><?xml version="1.0" encoding="utf-8"?>
<p:tagLst xmlns:a="http://schemas.openxmlformats.org/drawingml/2006/main" xmlns:r="http://schemas.openxmlformats.org/officeDocument/2006/relationships" xmlns:p="http://schemas.openxmlformats.org/presentationml/2006/main">
  <p:tag name="DCTM_SLIDE_ID" val="09000e5e80a655bf"/>
</p:tagLst>
</file>

<file path=ppt/tags/tag2.xml><?xml version="1.0" encoding="utf-8"?>
<p:tagLst xmlns:a="http://schemas.openxmlformats.org/drawingml/2006/main" xmlns:r="http://schemas.openxmlformats.org/officeDocument/2006/relationships" xmlns:p="http://schemas.openxmlformats.org/presentationml/2006/main">
  <p:tag name="DCTM_SLIDE_ID" val="09000e5e80a655a7"/>
</p:tagLst>
</file>

<file path=ppt/tags/tag3.xml><?xml version="1.0" encoding="utf-8"?>
<p:tagLst xmlns:a="http://schemas.openxmlformats.org/drawingml/2006/main" xmlns:r="http://schemas.openxmlformats.org/officeDocument/2006/relationships" xmlns:p="http://schemas.openxmlformats.org/presentationml/2006/main">
  <p:tag name="DCTM_SLIDE_ID" val="09000e5e80a655a8"/>
</p:tagLst>
</file>

<file path=ppt/tags/tag4.xml><?xml version="1.0" encoding="utf-8"?>
<p:tagLst xmlns:a="http://schemas.openxmlformats.org/drawingml/2006/main" xmlns:r="http://schemas.openxmlformats.org/officeDocument/2006/relationships" xmlns:p="http://schemas.openxmlformats.org/presentationml/2006/main">
  <p:tag name="DCTM_SLIDE_ID" val="09000e5e80a655ab"/>
</p:tagLst>
</file>

<file path=ppt/tags/tag5.xml><?xml version="1.0" encoding="utf-8"?>
<p:tagLst xmlns:a="http://schemas.openxmlformats.org/drawingml/2006/main" xmlns:r="http://schemas.openxmlformats.org/officeDocument/2006/relationships" xmlns:p="http://schemas.openxmlformats.org/presentationml/2006/main">
  <p:tag name="DCTM_SLIDE_ID" val="09000e5e80a655ab"/>
</p:tagLst>
</file>

<file path=ppt/tags/tag6.xml><?xml version="1.0" encoding="utf-8"?>
<p:tagLst xmlns:a="http://schemas.openxmlformats.org/drawingml/2006/main" xmlns:r="http://schemas.openxmlformats.org/officeDocument/2006/relationships" xmlns:p="http://schemas.openxmlformats.org/presentationml/2006/main">
  <p:tag name="DCTM_SLIDE_ID" val="09000e5e80a655ad"/>
</p:tagLst>
</file>

<file path=ppt/tags/tag7.xml><?xml version="1.0" encoding="utf-8"?>
<p:tagLst xmlns:a="http://schemas.openxmlformats.org/drawingml/2006/main" xmlns:r="http://schemas.openxmlformats.org/officeDocument/2006/relationships" xmlns:p="http://schemas.openxmlformats.org/presentationml/2006/main">
  <p:tag name="DCTM_SLIDE_ID" val="09000e5e80a655af"/>
</p:tagLst>
</file>

<file path=ppt/tags/tag8.xml><?xml version="1.0" encoding="utf-8"?>
<p:tagLst xmlns:a="http://schemas.openxmlformats.org/drawingml/2006/main" xmlns:r="http://schemas.openxmlformats.org/officeDocument/2006/relationships" xmlns:p="http://schemas.openxmlformats.org/presentationml/2006/main">
  <p:tag name="DCTM_SLIDE_ID" val="09000e5e80a655af"/>
</p:tagLst>
</file>

<file path=ppt/tags/tag9.xml><?xml version="1.0" encoding="utf-8"?>
<p:tagLst xmlns:a="http://schemas.openxmlformats.org/drawingml/2006/main" xmlns:r="http://schemas.openxmlformats.org/officeDocument/2006/relationships" xmlns:p="http://schemas.openxmlformats.org/presentationml/2006/main">
  <p:tag name="DCTM_SLIDE_ID" val="09000e5e80a655b1"/>
</p:tagLst>
</file>

<file path=ppt/theme/theme1.xml><?xml version="1.0" encoding="utf-8"?>
<a:theme xmlns:a="http://schemas.openxmlformats.org/drawingml/2006/main" name="Standaardontwerp">
  <a:themeElements>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Times New Roman"/>
      </a:majorFont>
      <a:minorFont>
        <a:latin typeface="Times New Roman"/>
        <a:ea typeface=""/>
        <a:cs typeface="Times New Roma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ardontwerp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717</Words>
  <Application>Microsoft Office PowerPoint</Application>
  <PresentationFormat>Diavoorstelling (4:3)</PresentationFormat>
  <Paragraphs>67</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Times New Roman</vt:lpstr>
      <vt:lpstr>Standaardontwerp</vt:lpstr>
      <vt:lpstr>§5.1 Aan de slag!</vt:lpstr>
      <vt:lpstr>§5.1 Aan de slag!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Verzekeraar</dc:title>
  <dc:creator>Joop Mug</dc:creator>
  <cp:lastModifiedBy>Bijnen, JAM (Johan)</cp:lastModifiedBy>
  <cp:revision>55</cp:revision>
  <dcterms:created xsi:type="dcterms:W3CDTF">2011-02-22T13:52:07Z</dcterms:created>
  <dcterms:modified xsi:type="dcterms:W3CDTF">2021-01-04T12:33:53Z</dcterms:modified>
</cp:coreProperties>
</file>